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9" r:id="rId6"/>
    <p:sldId id="271" r:id="rId7"/>
    <p:sldId id="273" r:id="rId8"/>
    <p:sldId id="272" r:id="rId9"/>
    <p:sldId id="274" r:id="rId10"/>
    <p:sldId id="27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B3784-5DD4-4EAA-9404-2076908BF49E}" v="24" dt="2019-10-01T18:46:31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elkeenergieleverancier.nl/energietarieve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nergielabel.nl/apparaten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5 Energieverbruik en labels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les: Stappen in de RWZI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E7129-6AB5-4EAF-9CB6-9E779B3F4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Grofvuilverwijdering</a:t>
            </a:r>
          </a:p>
          <a:p>
            <a:r>
              <a:rPr lang="nl-NL" dirty="0"/>
              <a:t>Stap 2: Voorbezinking</a:t>
            </a:r>
          </a:p>
          <a:p>
            <a:r>
              <a:rPr lang="nl-NL" dirty="0"/>
              <a:t>Stap 3: Biologische reiniging</a:t>
            </a:r>
          </a:p>
          <a:p>
            <a:r>
              <a:rPr lang="nl-NL" dirty="0"/>
              <a:t>Stap 4: </a:t>
            </a:r>
            <a:r>
              <a:rPr lang="nl-NL" dirty="0" err="1"/>
              <a:t>Nabezinking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D60B7A-10C2-46EC-95DE-C94830DC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817397"/>
            <a:ext cx="7330440" cy="25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20D16-7BDD-40B0-B763-3241AC46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Verbruik in € uitrekenen </a:t>
            </a:r>
          </a:p>
        </p:txBody>
      </p:sp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27145FB6-BD59-422D-B09B-A0EDBA1CCB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0210" t="8808" r="16456" b="18950"/>
          <a:stretch/>
        </p:blipFill>
        <p:spPr>
          <a:xfrm>
            <a:off x="8977607" y="1112458"/>
            <a:ext cx="2791437" cy="34013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92EEBB0-1A04-4A4C-80C2-3F2C531E4A90}"/>
              </a:ext>
            </a:extLst>
          </p:cNvPr>
          <p:cNvSpPr txBox="1"/>
          <p:nvPr/>
        </p:nvSpPr>
        <p:spPr>
          <a:xfrm>
            <a:off x="838200" y="2490281"/>
            <a:ext cx="7097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Vermogen          *				*     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FA9444-0B1C-4E0A-8488-59468F9E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760" y="2231118"/>
            <a:ext cx="1877437" cy="187743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3A6C8EE-7220-42D5-8E42-7D2E543FE61F}"/>
              </a:ext>
            </a:extLst>
          </p:cNvPr>
          <p:cNvSpPr txBox="1"/>
          <p:nvPr/>
        </p:nvSpPr>
        <p:spPr>
          <a:xfrm>
            <a:off x="838199" y="5230991"/>
            <a:ext cx="105155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kW			    *		    h		*  		 € kWh   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5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09CDE-17DB-4A8A-8E39-B508BF7A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Besparing uitrekenen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69A31F-4C5E-4FA0-B132-5FDE645F13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Bestaande situatie:</a:t>
            </a:r>
          </a:p>
          <a:p>
            <a:r>
              <a:rPr lang="nl-NL" dirty="0"/>
              <a:t>Lamp met Vermogen van 40 Watt</a:t>
            </a:r>
          </a:p>
          <a:p>
            <a:r>
              <a:rPr lang="nl-NL" dirty="0"/>
              <a:t>Lamp brandt gemiddeld 1 uur per dag</a:t>
            </a:r>
          </a:p>
          <a:p>
            <a:r>
              <a:rPr lang="nl-NL" dirty="0"/>
              <a:t>Prijs elektriciteit € 0,21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D5376C-2771-4948-8D8F-8A29D1C130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Verbeter suggestie:</a:t>
            </a:r>
          </a:p>
          <a:p>
            <a:r>
              <a:rPr lang="nl-NL" dirty="0"/>
              <a:t>Wat is besparing aan elektriciteit als je de lamp vervangt door een exemplaar van 4 Watt?</a:t>
            </a:r>
          </a:p>
        </p:txBody>
      </p:sp>
    </p:spTree>
    <p:extLst>
      <p:ext uri="{BB962C8B-B14F-4D97-AF65-F5344CB8AC3E}">
        <p14:creationId xmlns:p14="http://schemas.microsoft.com/office/powerpoint/2010/main" val="282119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Vergelijken: Aanschafkosten &amp; Levensduur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D3CE2-C82A-457F-9E09-671FA5A03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1391361"/>
            <a:ext cx="7068457" cy="5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550"/>
          </a:xfrm>
        </p:spPr>
        <p:txBody>
          <a:bodyPr/>
          <a:lstStyle/>
          <a:p>
            <a:r>
              <a:rPr lang="nl-NL" dirty="0"/>
              <a:t>Opdracht: </a:t>
            </a:r>
            <a:r>
              <a:rPr lang="nl-NL" dirty="0" err="1"/>
              <a:t>Ernergielabel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27AD75-3CC9-41FD-BD4C-BCE18A6BC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9105900" cy="4586287"/>
          </a:xfrm>
        </p:spPr>
        <p:txBody>
          <a:bodyPr>
            <a:normAutofit fontScale="92500" lnSpcReduction="20000"/>
          </a:bodyPr>
          <a:lstStyle/>
          <a:p>
            <a:r>
              <a:rPr lang="nl-NL" i="0" dirty="0">
                <a:effectLst/>
                <a:latin typeface="Montserrat"/>
              </a:rPr>
              <a:t>Ga op zoek </a:t>
            </a:r>
            <a:r>
              <a:rPr lang="nl-NL" dirty="0">
                <a:latin typeface="Montserrat"/>
              </a:rPr>
              <a:t>naar een energielabel voor een van de volgende productgroepen:</a:t>
            </a:r>
          </a:p>
          <a:p>
            <a:pPr lvl="1"/>
            <a:r>
              <a:rPr lang="nl-NL" i="0" dirty="0">
                <a:effectLst/>
                <a:latin typeface="Montserrat"/>
              </a:rPr>
              <a:t>Koelkast en vriezer</a:t>
            </a:r>
          </a:p>
          <a:p>
            <a:pPr lvl="1"/>
            <a:r>
              <a:rPr lang="nl-NL" dirty="0"/>
              <a:t>Vaatwasser</a:t>
            </a:r>
          </a:p>
          <a:p>
            <a:pPr lvl="1"/>
            <a:r>
              <a:rPr lang="nl-NL" i="0" dirty="0">
                <a:effectLst/>
                <a:latin typeface="Montserrat"/>
              </a:rPr>
              <a:t>Wasmachine</a:t>
            </a:r>
          </a:p>
          <a:p>
            <a:pPr lvl="1"/>
            <a:r>
              <a:rPr lang="nl-NL" dirty="0">
                <a:latin typeface="Montserrat"/>
              </a:rPr>
              <a:t>Auto</a:t>
            </a:r>
          </a:p>
          <a:p>
            <a:pPr lvl="1"/>
            <a:r>
              <a:rPr lang="nl-NL" i="0" dirty="0">
                <a:effectLst/>
                <a:latin typeface="Montserrat"/>
              </a:rPr>
              <a:t>Huis</a:t>
            </a:r>
          </a:p>
          <a:p>
            <a:r>
              <a:rPr lang="nl-NL" dirty="0">
                <a:latin typeface="Montserrat"/>
              </a:rPr>
              <a:t>Maak een presentatie waarin je de volgende onderdelen duidelijk uitwerkt:</a:t>
            </a:r>
          </a:p>
          <a:p>
            <a:pPr lvl="1"/>
            <a:r>
              <a:rPr lang="nl-NL" dirty="0">
                <a:latin typeface="Montserrat"/>
              </a:rPr>
              <a:t>De o</a:t>
            </a:r>
            <a:r>
              <a:rPr lang="nl-NL" i="0" dirty="0">
                <a:effectLst/>
                <a:latin typeface="Montserrat"/>
              </a:rPr>
              <a:t>nderdelen van het energielabel en de betekenis er van.</a:t>
            </a:r>
          </a:p>
          <a:p>
            <a:pPr lvl="1"/>
            <a:r>
              <a:rPr lang="nl-NL" dirty="0">
                <a:latin typeface="Montserrat"/>
              </a:rPr>
              <a:t>Tips rond het gebruik van het betreffende apparaat/product.</a:t>
            </a:r>
          </a:p>
          <a:p>
            <a:pPr lvl="1"/>
            <a:r>
              <a:rPr lang="nl-NL" i="0" dirty="0">
                <a:effectLst/>
                <a:latin typeface="Montserrat"/>
              </a:rPr>
              <a:t>Maak je presentatie aan de hand van een concreet voorbeeld!</a:t>
            </a:r>
          </a:p>
          <a:p>
            <a:pPr lvl="1"/>
            <a:r>
              <a:rPr lang="nl-NL" i="0" dirty="0">
                <a:effectLst/>
                <a:latin typeface="Montserrat"/>
              </a:rPr>
              <a:t>Je mag de opdracht in tweetallen uitwerken.</a:t>
            </a:r>
          </a:p>
          <a:p>
            <a:r>
              <a:rPr lang="nl-NL" i="0" dirty="0">
                <a:effectLst/>
                <a:latin typeface="Montserrat"/>
              </a:rPr>
              <a:t>Straks gaan we een </a:t>
            </a:r>
            <a:r>
              <a:rPr lang="nl-NL" dirty="0">
                <a:latin typeface="Montserrat"/>
              </a:rPr>
              <a:t>aantal presentaties doen.</a:t>
            </a:r>
            <a:endParaRPr lang="nl-NL" i="0" dirty="0">
              <a:effectLst/>
              <a:latin typeface="Montserrat"/>
            </a:endParaRPr>
          </a:p>
          <a:p>
            <a:pPr algn="l"/>
            <a:endParaRPr lang="nl-NL" b="1" i="0" dirty="0">
              <a:solidFill>
                <a:srgbClr val="054C38"/>
              </a:solidFill>
              <a:effectLst/>
              <a:latin typeface="Montserra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0C426-33E4-4EC8-96B8-3B6B77C8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425" y="3324225"/>
            <a:ext cx="2505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16682-221E-4AE4-89FD-DB21D36A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www.energielabel.nl</a:t>
            </a:r>
          </a:p>
        </p:txBody>
      </p:sp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263736E5-2120-437C-9B49-BE108C9077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9128" r="1524" b="11461"/>
          <a:stretch/>
        </p:blipFill>
        <p:spPr>
          <a:xfrm>
            <a:off x="838200" y="1436913"/>
            <a:ext cx="9379857" cy="4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66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459E12-2969-4E60-B089-EFE655556BE3}"/>
</file>

<file path=customXml/itemProps3.xml><?xml version="1.0" encoding="utf-8"?>
<ds:datastoreItem xmlns:ds="http://schemas.openxmlformats.org/officeDocument/2006/customXml" ds:itemID="{641605F2-43F7-4873-B3F3-7A30DDDA9D0A}">
  <ds:schemaRefs>
    <ds:schemaRef ds:uri="47a28104-336f-447d-946e-e305ac2bcd47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34354c1b-6b8c-435b-ad50-990538c19557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198</Words>
  <Application>Microsoft Office PowerPoint</Application>
  <PresentationFormat>Breedbeeld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Kantoorthema</vt:lpstr>
      <vt:lpstr>Water en energie in beeld</vt:lpstr>
      <vt:lpstr>Vorige les: Stappen in de RWZI</vt:lpstr>
      <vt:lpstr>Verbruik in € uitrekenen </vt:lpstr>
      <vt:lpstr>Besparing uitrekenen </vt:lpstr>
      <vt:lpstr>Vergelijken: Aanschafkosten &amp; Levensduur</vt:lpstr>
      <vt:lpstr>Opdracht: Ernergielabel</vt:lpstr>
      <vt:lpstr>www.energielabel.nl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5</cp:revision>
  <dcterms:created xsi:type="dcterms:W3CDTF">2019-09-23T13:03:23Z</dcterms:created>
  <dcterms:modified xsi:type="dcterms:W3CDTF">2020-09-28T16:58:00Z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